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1" r:id="rId3"/>
    <p:sldId id="263" r:id="rId4"/>
    <p:sldId id="270" r:id="rId5"/>
    <p:sldId id="276" r:id="rId6"/>
    <p:sldId id="275" r:id="rId7"/>
    <p:sldId id="277" r:id="rId8"/>
    <p:sldId id="274" r:id="rId9"/>
    <p:sldId id="2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1" autoAdjust="0"/>
    <p:restoredTop sz="93979" autoAdjust="0"/>
  </p:normalViewPr>
  <p:slideViewPr>
    <p:cSldViewPr snapToGrid="0">
      <p:cViewPr varScale="1">
        <p:scale>
          <a:sx n="69" d="100"/>
          <a:sy n="69" d="100"/>
        </p:scale>
        <p:origin x="612" y="3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07/08/2020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70468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123090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99189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346089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257185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47175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65638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29490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9</a:t>
            </a:fld>
            <a:endParaRPr lang="en-GB"/>
          </a:p>
        </p:txBody>
      </p:sp>
    </p:spTree>
    <p:extLst>
      <p:ext uri="{BB962C8B-B14F-4D97-AF65-F5344CB8AC3E}">
        <p14:creationId xmlns:p14="http://schemas.microsoft.com/office/powerpoint/2010/main" val="407695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smtClean="0"/>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smtClean="0"/>
              <a:t>Date: Monday / 01 / October / 2019</a:t>
            </a:r>
            <a:endParaRPr lang="en-GB"/>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smtClean="0"/>
              <a:t>Click icon to insert picture, or leave unchanged for plain colour fill</a:t>
            </a:r>
            <a:endParaRPr lang="en-GB"/>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noAutofit/>
          </a:bodyPr>
          <a:lstStyle/>
          <a:p>
            <a:r>
              <a:rPr lang="en-GB" smtClean="0"/>
              <a:t>Date: Monday / 01 / October / 2019</a:t>
            </a:r>
            <a:endParaRPr lang="en-GB"/>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noAutofit/>
          </a:bodyPr>
          <a:lstStyle/>
          <a:p>
            <a:r>
              <a:rPr lang="en-GB" smtClean="0"/>
              <a:t>Date: Monday / 01 / October / 2019</a:t>
            </a:r>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noAutofit/>
          </a:bodyPr>
          <a:lstStyle/>
          <a:p>
            <a:r>
              <a:rPr lang="en-GB" smtClean="0"/>
              <a:t>Date: Monday / 01 / October / 2019</a:t>
            </a:r>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noAutofit/>
          </a:bodyPr>
          <a:lstStyle/>
          <a:p>
            <a:r>
              <a:rPr lang="en-GB" smtClean="0"/>
              <a:t>Date: Monday / 01 / October / 2019</a:t>
            </a:r>
            <a:endParaRPr lang="en-GB"/>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noAutofit/>
          </a:bodyPr>
          <a:lstStyle/>
          <a:p>
            <a:r>
              <a:rPr lang="en-GB" smtClean="0"/>
              <a:t>Date: Monday / 01 / October / 2019</a:t>
            </a:r>
            <a:endParaRPr lang="en-GB"/>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smtClean="0"/>
              <a:t>Advancing social justice, promoting decent work</a:t>
            </a:r>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Date: Monday / 01 / October / 2019</a:t>
            </a:r>
            <a:endParaRPr lang="en-GB"/>
          </a:p>
        </p:txBody>
      </p:sp>
      <p:sp>
        <p:nvSpPr>
          <p:cNvPr id="4" name="Footer Placeholder 3"/>
          <p:cNvSpPr>
            <a:spLocks noGrp="1"/>
          </p:cNvSpPr>
          <p:nvPr>
            <p:ph type="ftr" sz="quarter" idx="11"/>
          </p:nvPr>
        </p:nvSpPr>
        <p:spPr/>
        <p:txBody>
          <a:bodyPr/>
          <a:lstStyle/>
          <a:p>
            <a:r>
              <a:rPr lang="en-GB" smtClean="0"/>
              <a:t>Advancing social justice, promoting decent work</a:t>
            </a:r>
            <a:endParaRPr lang="en-GB"/>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Date: Monday / 01 / October / 2019</a:t>
            </a:r>
            <a:endParaRPr lang="en-GB"/>
          </a:p>
        </p:txBody>
      </p:sp>
      <p:sp>
        <p:nvSpPr>
          <p:cNvPr id="3" name="Footer Placeholder 2"/>
          <p:cNvSpPr>
            <a:spLocks noGrp="1"/>
          </p:cNvSpPr>
          <p:nvPr>
            <p:ph type="ftr" sz="quarter" idx="11"/>
          </p:nvPr>
        </p:nvSpPr>
        <p:spPr/>
        <p:txBody>
          <a:bodyPr/>
          <a:lstStyle/>
          <a:p>
            <a:r>
              <a:rPr lang="en-GB" smtClean="0"/>
              <a:t>Advancing social justice, promoting decent work</a:t>
            </a:r>
            <a:endParaRPr lang="en-GB"/>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smtClean="0"/>
              <a:t>Click icon to insert picture</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smtClean="0"/>
              <a:t>NB Manually place “ilo.org” device in front of image</a:t>
            </a:r>
            <a:endParaRPr lang="en-GB" sz="1000"/>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smtClean="0"/>
              <a:t>NB Manually place “ilo.org” device in front of image</a:t>
            </a:r>
            <a:endParaRPr lang="en-GB" sz="1000"/>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smtClean="0"/>
              <a:t>Click icon to insert picture</a:t>
            </a:r>
            <a:endParaRPr lang="en-GB"/>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Date: Monday / 01 / October / 2019</a:t>
            </a:r>
            <a:endParaRPr lang="en-GB"/>
          </a:p>
        </p:txBody>
      </p:sp>
      <p:sp>
        <p:nvSpPr>
          <p:cNvPr id="6" name="Footer Placeholder 5"/>
          <p:cNvSpPr>
            <a:spLocks noGrp="1"/>
          </p:cNvSpPr>
          <p:nvPr>
            <p:ph type="ftr" sz="quarter" idx="11"/>
          </p:nvPr>
        </p:nvSpPr>
        <p:spPr/>
        <p:txBody>
          <a:bodyPr/>
          <a:lstStyle/>
          <a:p>
            <a:r>
              <a:rPr lang="en-GB" smtClean="0"/>
              <a:t>Advancing social justice, promoting decent work</a:t>
            </a:r>
            <a:endParaRPr lang="en-GB"/>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Date: Monday / 01 / October / 2019</a:t>
            </a:r>
            <a:endParaRPr lang="en-GB"/>
          </a:p>
        </p:txBody>
      </p:sp>
      <p:sp>
        <p:nvSpPr>
          <p:cNvPr id="6" name="Footer Placeholder 5"/>
          <p:cNvSpPr>
            <a:spLocks noGrp="1"/>
          </p:cNvSpPr>
          <p:nvPr>
            <p:ph type="ftr" sz="quarter" idx="11"/>
          </p:nvPr>
        </p:nvSpPr>
        <p:spPr/>
        <p:txBody>
          <a:bodyPr/>
          <a:lstStyle/>
          <a:p>
            <a:r>
              <a:rPr lang="en-GB" smtClean="0"/>
              <a:t>Advancing social justice, promoting decent work</a:t>
            </a:r>
            <a:endParaRPr lang="en-GB"/>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Date: Monday / 01 / October / 2019</a:t>
            </a:r>
            <a:endParaRPr lang="en-GB"/>
          </a:p>
        </p:txBody>
      </p:sp>
      <p:sp>
        <p:nvSpPr>
          <p:cNvPr id="6" name="Footer Placeholder 5"/>
          <p:cNvSpPr>
            <a:spLocks noGrp="1"/>
          </p:cNvSpPr>
          <p:nvPr>
            <p:ph type="ftr" sz="quarter" idx="11"/>
          </p:nvPr>
        </p:nvSpPr>
        <p:spPr/>
        <p:txBody>
          <a:bodyPr/>
          <a:lstStyle/>
          <a:p>
            <a:r>
              <a:rPr lang="en-GB" smtClean="0"/>
              <a:t>Advancing social justice, promoting decent work</a:t>
            </a:r>
            <a:endParaRPr lang="en-GB"/>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smtClean="0"/>
              <a:t>00.0%</a:t>
            </a:r>
          </a:p>
          <a:p>
            <a:pPr lvl="1"/>
            <a:r>
              <a:rPr lang="en-US" smtClean="0"/>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Date: Monday / 01 / October / 2019</a:t>
            </a:r>
            <a:endParaRPr lang="en-GB"/>
          </a:p>
        </p:txBody>
      </p:sp>
      <p:sp>
        <p:nvSpPr>
          <p:cNvPr id="4" name="Footer Placeholder 3"/>
          <p:cNvSpPr>
            <a:spLocks noGrp="1"/>
          </p:cNvSpPr>
          <p:nvPr>
            <p:ph type="ftr" sz="quarter" idx="11"/>
          </p:nvPr>
        </p:nvSpPr>
        <p:spPr/>
        <p:txBody>
          <a:bodyPr/>
          <a:lstStyle/>
          <a:p>
            <a:r>
              <a:rPr lang="en-GB" smtClean="0"/>
              <a:t>Advancing social justice, promoting decent work</a:t>
            </a:r>
            <a:endParaRPr lang="en-GB"/>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smtClean="0"/>
              <a:t>Quote (level 1)</a:t>
            </a:r>
          </a:p>
          <a:p>
            <a:pPr lvl="1"/>
            <a:r>
              <a:rPr lang="en-US" smtClean="0"/>
              <a:t>Continuation paras (level 2)</a:t>
            </a:r>
          </a:p>
          <a:p>
            <a:pPr lvl="2"/>
            <a:r>
              <a:rPr lang="en-GB" smtClean="0"/>
              <a:t>Source (level 3)</a:t>
            </a:r>
            <a:endParaRPr lang="en-GB"/>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smtClean="0"/>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smtClean="0"/>
              <a:t>Date: Monday / 01 / October / 2019</a:t>
            </a:r>
            <a:endParaRPr lang="en-GB"/>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smtClean="0"/>
              <a:t>Advancing social justice, promoting decent work</a:t>
            </a:r>
            <a:endParaRPr lang="en-GB"/>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theglobalde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globaldeal.com/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Shaping the future of work through social dialogue </a:t>
            </a:r>
            <a:endParaRPr lang="en-GB" dirty="0"/>
          </a:p>
        </p:txBody>
      </p:sp>
      <p:sp>
        <p:nvSpPr>
          <p:cNvPr id="3" name="Subtitle 2"/>
          <p:cNvSpPr>
            <a:spLocks noGrp="1"/>
          </p:cNvSpPr>
          <p:nvPr>
            <p:ph type="subTitle" idx="1"/>
          </p:nvPr>
        </p:nvSpPr>
        <p:spPr/>
        <p:txBody>
          <a:bodyPr/>
          <a:lstStyle/>
          <a:p>
            <a:endParaRPr lang="en-GB" dirty="0" smtClean="0"/>
          </a:p>
          <a:p>
            <a:pPr lvl="1"/>
            <a:r>
              <a:rPr lang="en-GB" dirty="0" smtClean="0"/>
              <a:t>Susan Hayter, Senior Technical Advisor, Future of Work, ILO </a:t>
            </a:r>
            <a:endParaRPr lang="en-GB" dirty="0"/>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12" name="Picture Placeholder 11"/>
          <p:cNvSpPr>
            <a:spLocks noGrp="1"/>
          </p:cNvSpPr>
          <p:nvPr>
            <p:ph type="pic" sz="quarter" idx="13"/>
          </p:nvPr>
        </p:nvSpPr>
        <p:spPr/>
      </p:sp>
    </p:spTree>
    <p:extLst>
      <p:ext uri="{BB962C8B-B14F-4D97-AF65-F5344CB8AC3E}">
        <p14:creationId xmlns:p14="http://schemas.microsoft.com/office/powerpoint/2010/main" val="90000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pPr lvl="1"/>
            <a:r>
              <a:rPr lang="en-US" sz="2400" dirty="0" smtClean="0"/>
              <a:t>Social </a:t>
            </a:r>
            <a:r>
              <a:rPr lang="en-US" sz="2400" dirty="0"/>
              <a:t>dialogue, defined as “</a:t>
            </a:r>
            <a:r>
              <a:rPr lang="en-US" sz="2400" b="1" dirty="0"/>
              <a:t>all types of negotiation and consultation, and also the exchange of information between, or among, representatives of governments, employers and workers on issues of common interest relating to economic and social policy</a:t>
            </a:r>
            <a:r>
              <a:rPr lang="en-US" sz="2400" dirty="0"/>
              <a:t>”</a:t>
            </a:r>
            <a:endParaRPr lang="en-GB" sz="2400" dirty="0"/>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pPr/>
              <a:t>2</a:t>
            </a:fld>
            <a:endParaRPr lang="en-GB"/>
          </a:p>
        </p:txBody>
      </p:sp>
      <p:sp>
        <p:nvSpPr>
          <p:cNvPr id="12" name="Text Placeholder 11"/>
          <p:cNvSpPr>
            <a:spLocks noGrp="1"/>
          </p:cNvSpPr>
          <p:nvPr>
            <p:ph type="body" sz="quarter" idx="13"/>
          </p:nvPr>
        </p:nvSpPr>
        <p:spPr>
          <a:xfrm>
            <a:off x="522226" y="4734324"/>
            <a:ext cx="5148812" cy="2786711"/>
          </a:xfrm>
        </p:spPr>
        <p:txBody>
          <a:bodyPr tIns="108000"/>
          <a:lstStyle/>
          <a:p>
            <a:r>
              <a:rPr lang="en-US" dirty="0" smtClean="0"/>
              <a:t>The </a:t>
            </a:r>
            <a:r>
              <a:rPr lang="en-US" dirty="0"/>
              <a:t>important thing about </a:t>
            </a:r>
            <a:r>
              <a:rPr lang="en-US" dirty="0">
                <a:hlinkClick r:id="rId3"/>
              </a:rPr>
              <a:t>@</a:t>
            </a:r>
            <a:r>
              <a:rPr lang="en-US" dirty="0" err="1" smtClean="0">
                <a:hlinkClick r:id="rId3"/>
              </a:rPr>
              <a:t>theglobaldeal</a:t>
            </a:r>
            <a:r>
              <a:rPr lang="en-US" dirty="0"/>
              <a:t> </a:t>
            </a:r>
            <a:r>
              <a:rPr lang="en-US" dirty="0" smtClean="0"/>
              <a:t>is </a:t>
            </a:r>
            <a:r>
              <a:rPr lang="en-US" dirty="0"/>
              <a:t>it doesn't just talk about social dialogue and collective bargaining, it acts to make sure they happen in workplaces around the </a:t>
            </a:r>
            <a:r>
              <a:rPr lang="en-US" dirty="0" smtClean="0"/>
              <a:t>world.</a:t>
            </a:r>
          </a:p>
          <a:p>
            <a:pPr lvl="1"/>
            <a:r>
              <a:rPr lang="en-GB" dirty="0" smtClean="0"/>
              <a:t>Guy Ryder, Director General, ILO, February 2020</a:t>
            </a:r>
            <a:endParaRPr lang="en-GB" dirty="0"/>
          </a:p>
        </p:txBody>
      </p:sp>
      <p:cxnSp>
        <p:nvCxnSpPr>
          <p:cNvPr id="14" name="Straight Connector 13"/>
          <p:cNvCxnSpPr/>
          <p:nvPr/>
        </p:nvCxnSpPr>
        <p:spPr>
          <a:xfrm flipV="1">
            <a:off x="490538" y="4734324"/>
            <a:ext cx="5074993" cy="20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993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H" dirty="0" err="1" smtClean="0"/>
              <a:t>Facing</a:t>
            </a:r>
            <a:r>
              <a:rPr lang="fr-CH" dirty="0" smtClean="0"/>
              <a:t> the future of </a:t>
            </a:r>
            <a:r>
              <a:rPr lang="fr-CH" dirty="0" err="1" smtClean="0"/>
              <a:t>work</a:t>
            </a:r>
            <a:endParaRPr lang="en-GB" dirty="0"/>
          </a:p>
        </p:txBody>
      </p:sp>
      <p:sp>
        <p:nvSpPr>
          <p:cNvPr id="3" name="Subtitle 2"/>
          <p:cNvSpPr>
            <a:spLocks noGrp="1"/>
          </p:cNvSpPr>
          <p:nvPr>
            <p:ph type="subTitle" idx="1"/>
          </p:nvPr>
        </p:nvSpPr>
        <p:spPr>
          <a:xfrm>
            <a:off x="369200" y="4039127"/>
            <a:ext cx="7200000" cy="3376461"/>
          </a:xfrm>
        </p:spPr>
        <p:txBody>
          <a:bodyPr/>
          <a:lstStyle/>
          <a:p>
            <a:pPr marL="571500" indent="-571500">
              <a:buFont typeface="Wingdings" panose="05000000000000000000" pitchFamily="2" charset="2"/>
              <a:buChar char="Ø"/>
            </a:pPr>
            <a:r>
              <a:rPr lang="fr-CH" sz="2000" dirty="0" smtClean="0"/>
              <a:t>Transformative technologies</a:t>
            </a:r>
          </a:p>
          <a:p>
            <a:pPr marL="571500" indent="-571500">
              <a:spcBef>
                <a:spcPts val="1200"/>
              </a:spcBef>
              <a:buFont typeface="Wingdings" panose="05000000000000000000" pitchFamily="2" charset="2"/>
              <a:buChar char="Ø"/>
            </a:pPr>
            <a:r>
              <a:rPr lang="fr-CH" sz="2000" dirty="0" smtClean="0"/>
              <a:t>Global </a:t>
            </a:r>
            <a:r>
              <a:rPr lang="fr-CH" sz="2000" dirty="0" err="1" smtClean="0"/>
              <a:t>supply</a:t>
            </a:r>
            <a:r>
              <a:rPr lang="fr-CH" sz="2000" dirty="0" smtClean="0"/>
              <a:t> of </a:t>
            </a:r>
            <a:r>
              <a:rPr lang="fr-CH" sz="2000" dirty="0" err="1" smtClean="0"/>
              <a:t>goods</a:t>
            </a:r>
            <a:r>
              <a:rPr lang="fr-CH" sz="2000" dirty="0" smtClean="0"/>
              <a:t> and services</a:t>
            </a:r>
          </a:p>
          <a:p>
            <a:pPr marL="571500" indent="-571500">
              <a:spcBef>
                <a:spcPts val="1200"/>
              </a:spcBef>
              <a:buFont typeface="Wingdings" panose="05000000000000000000" pitchFamily="2" charset="2"/>
              <a:buChar char="Ø"/>
            </a:pPr>
            <a:r>
              <a:rPr lang="fr-CH" sz="2000" dirty="0" smtClean="0"/>
              <a:t>Transition to </a:t>
            </a:r>
            <a:r>
              <a:rPr lang="fr-CH" sz="2000" dirty="0" err="1" smtClean="0"/>
              <a:t>low</a:t>
            </a:r>
            <a:r>
              <a:rPr lang="fr-CH" sz="2000" dirty="0" smtClean="0"/>
              <a:t> </a:t>
            </a:r>
            <a:r>
              <a:rPr lang="fr-CH" sz="2000" dirty="0" err="1" smtClean="0"/>
              <a:t>carbon</a:t>
            </a:r>
            <a:r>
              <a:rPr lang="fr-CH" sz="2000" dirty="0" smtClean="0"/>
              <a:t> </a:t>
            </a:r>
            <a:r>
              <a:rPr lang="fr-CH" sz="2000" dirty="0" err="1" smtClean="0"/>
              <a:t>economy</a:t>
            </a:r>
            <a:endParaRPr lang="fr-CH" sz="2000" dirty="0" smtClean="0"/>
          </a:p>
          <a:p>
            <a:pPr marL="571500" indent="-571500">
              <a:spcBef>
                <a:spcPts val="1200"/>
              </a:spcBef>
              <a:buFont typeface="Wingdings" panose="05000000000000000000" pitchFamily="2" charset="2"/>
              <a:buChar char="Ø"/>
            </a:pPr>
            <a:r>
              <a:rPr lang="fr-CH" sz="2000" dirty="0" err="1" smtClean="0"/>
              <a:t>Demographic</a:t>
            </a:r>
            <a:r>
              <a:rPr lang="fr-CH" sz="2000" dirty="0" smtClean="0"/>
              <a:t> shifts</a:t>
            </a:r>
          </a:p>
          <a:p>
            <a:pPr>
              <a:spcBef>
                <a:spcPts val="1200"/>
              </a:spcBef>
            </a:pPr>
            <a:endParaRPr lang="en-GB" sz="2800" dirty="0" smtClean="0"/>
          </a:p>
        </p:txBody>
      </p:sp>
      <p:sp>
        <p:nvSpPr>
          <p:cNvPr id="5" name="Footer Placeholder 4"/>
          <p:cNvSpPr>
            <a:spLocks noGrp="1"/>
          </p:cNvSpPr>
          <p:nvPr>
            <p:ph type="ftr" sz="quarter" idx="11"/>
          </p:nvPr>
        </p:nvSpPr>
        <p:spPr/>
        <p:txBody>
          <a:bodyPr/>
          <a:lstStyle/>
          <a:p>
            <a:r>
              <a:rPr lang="en-GB" dirty="0" smtClean="0"/>
              <a:t>Advancing social justice, promoting decent work</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3</a:t>
            </a:fld>
            <a:endParaRPr lang="en-GB"/>
          </a:p>
        </p:txBody>
      </p:sp>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0349" t="8958" r="8173" b="24938"/>
          <a:stretch/>
        </p:blipFill>
        <p:spPr/>
      </p:pic>
    </p:spTree>
    <p:extLst>
      <p:ext uri="{BB962C8B-B14F-4D97-AF65-F5344CB8AC3E}">
        <p14:creationId xmlns:p14="http://schemas.microsoft.com/office/powerpoint/2010/main" val="396458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Shaping</a:t>
            </a:r>
            <a:r>
              <a:rPr lang="fr-CH" dirty="0" smtClean="0"/>
              <a:t> the future of </a:t>
            </a:r>
            <a:r>
              <a:rPr lang="fr-CH" dirty="0" err="1" smtClean="0"/>
              <a:t>work</a:t>
            </a:r>
            <a:endParaRPr lang="en-GB" dirty="0"/>
          </a:p>
        </p:txBody>
      </p:sp>
      <p:sp>
        <p:nvSpPr>
          <p:cNvPr id="3" name="Content Placeholder 2"/>
          <p:cNvSpPr>
            <a:spLocks noGrp="1"/>
          </p:cNvSpPr>
          <p:nvPr>
            <p:ph idx="1"/>
          </p:nvPr>
        </p:nvSpPr>
        <p:spPr>
          <a:xfrm>
            <a:off x="490539" y="2393950"/>
            <a:ext cx="7311862" cy="3857381"/>
          </a:xfrm>
        </p:spPr>
        <p:txBody>
          <a:bodyPr/>
          <a:lstStyle/>
          <a:p>
            <a:r>
              <a:rPr lang="fr-CH" dirty="0" smtClean="0"/>
              <a:t>Social dialogue for </a:t>
            </a:r>
            <a:r>
              <a:rPr lang="fr-CH" dirty="0" err="1" smtClean="0"/>
              <a:t>balanced</a:t>
            </a:r>
            <a:r>
              <a:rPr lang="fr-CH" dirty="0" smtClean="0"/>
              <a:t> adoption of transformative technologies</a:t>
            </a:r>
            <a:endParaRPr lang="en-GB" dirty="0" smtClean="0"/>
          </a:p>
          <a:p>
            <a:pPr lvl="2"/>
            <a:r>
              <a:rPr lang="fr-CH" dirty="0" err="1" smtClean="0"/>
              <a:t>Partnerships</a:t>
            </a:r>
            <a:r>
              <a:rPr lang="fr-CH" dirty="0" smtClean="0"/>
              <a:t> and dialogue on </a:t>
            </a:r>
            <a:r>
              <a:rPr lang="fr-CH" b="1" dirty="0" err="1" smtClean="0"/>
              <a:t>human-centred</a:t>
            </a:r>
            <a:r>
              <a:rPr lang="fr-CH" b="1" dirty="0" smtClean="0"/>
              <a:t> </a:t>
            </a:r>
            <a:r>
              <a:rPr lang="fr-CH" b="1" dirty="0" err="1" smtClean="0"/>
              <a:t>principles</a:t>
            </a:r>
            <a:r>
              <a:rPr lang="fr-CH" b="1" dirty="0" smtClean="0"/>
              <a:t> for </a:t>
            </a:r>
            <a:r>
              <a:rPr lang="fr-CH" b="1" dirty="0" err="1" smtClean="0"/>
              <a:t>digitalization</a:t>
            </a:r>
            <a:r>
              <a:rPr lang="fr-CH" b="1" dirty="0" smtClean="0"/>
              <a:t> </a:t>
            </a:r>
          </a:p>
          <a:p>
            <a:pPr marL="0" lvl="2" indent="0">
              <a:buNone/>
            </a:pPr>
            <a:endParaRPr lang="fr-CH" b="1" dirty="0" smtClean="0"/>
          </a:p>
          <a:p>
            <a:pPr lvl="2"/>
            <a:r>
              <a:rPr lang="fr-CH" dirty="0"/>
              <a:t>Consultation and </a:t>
            </a:r>
            <a:r>
              <a:rPr lang="fr-CH" dirty="0" err="1" smtClean="0"/>
              <a:t>cooperation</a:t>
            </a:r>
            <a:r>
              <a:rPr lang="fr-CH" dirty="0" smtClean="0"/>
              <a:t> of </a:t>
            </a:r>
            <a:r>
              <a:rPr lang="fr-CH" b="1" dirty="0" err="1"/>
              <a:t>industry</a:t>
            </a:r>
            <a:r>
              <a:rPr lang="fr-CH" b="1" dirty="0"/>
              <a:t> transformation </a:t>
            </a:r>
            <a:r>
              <a:rPr lang="fr-CH" b="1" dirty="0" smtClean="0"/>
              <a:t>plans</a:t>
            </a:r>
            <a:r>
              <a:rPr lang="en-GB" b="1" dirty="0" smtClean="0"/>
              <a:t> and </a:t>
            </a:r>
            <a:r>
              <a:rPr lang="fr-CH" b="1" dirty="0" err="1" smtClean="0"/>
              <a:t>technological</a:t>
            </a:r>
            <a:r>
              <a:rPr lang="fr-CH" b="1" dirty="0" smtClean="0"/>
              <a:t> transformation in the </a:t>
            </a:r>
            <a:r>
              <a:rPr lang="fr-CH" b="1" dirty="0" err="1" smtClean="0"/>
              <a:t>workplace</a:t>
            </a:r>
            <a:endParaRPr lang="fr-CH" b="1" dirty="0" smtClean="0"/>
          </a:p>
          <a:p>
            <a:pPr marL="0" lvl="2" indent="0">
              <a:buNone/>
            </a:pPr>
            <a:endParaRPr lang="en-GB" b="1" dirty="0"/>
          </a:p>
          <a:p>
            <a:pPr lvl="2"/>
            <a:r>
              <a:rPr lang="en-GB" dirty="0" smtClean="0"/>
              <a:t>Representation and bargaining for </a:t>
            </a:r>
            <a:r>
              <a:rPr lang="en-GB" b="1" dirty="0" smtClean="0"/>
              <a:t>inclusive labour protection </a:t>
            </a:r>
            <a:r>
              <a:rPr lang="en-GB" dirty="0" smtClean="0"/>
              <a:t>in the platform economy</a:t>
            </a:r>
          </a:p>
          <a:p>
            <a:pPr marL="0" lvl="2" indent="0">
              <a:buNone/>
            </a:pPr>
            <a:endParaRPr lang="en-GB" dirty="0" smtClean="0"/>
          </a:p>
          <a:p>
            <a:pPr lvl="2"/>
            <a:r>
              <a:rPr lang="fr-CH" dirty="0" err="1" smtClean="0"/>
              <a:t>Negotiation</a:t>
            </a:r>
            <a:r>
              <a:rPr lang="fr-CH" dirty="0"/>
              <a:t> </a:t>
            </a:r>
            <a:r>
              <a:rPr lang="fr-CH" dirty="0" smtClean="0"/>
              <a:t>of </a:t>
            </a:r>
            <a:r>
              <a:rPr lang="fr-CH" b="1" dirty="0" err="1" smtClean="0"/>
              <a:t>working</a:t>
            </a:r>
            <a:r>
              <a:rPr lang="fr-CH" b="1" dirty="0" smtClean="0"/>
              <a:t>-time arrangements</a:t>
            </a:r>
            <a:endParaRPr lang="en-GB" dirty="0"/>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4</a:t>
            </a:fld>
            <a:endParaRPr lang="en-GB"/>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89130" y="2621973"/>
            <a:ext cx="3902869" cy="259512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426666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Shaping</a:t>
            </a:r>
            <a:r>
              <a:rPr lang="fr-CH" dirty="0" smtClean="0"/>
              <a:t> the future of </a:t>
            </a:r>
            <a:r>
              <a:rPr lang="fr-CH" dirty="0" err="1" smtClean="0"/>
              <a:t>work</a:t>
            </a:r>
            <a:endParaRPr lang="en-GB" dirty="0"/>
          </a:p>
        </p:txBody>
      </p:sp>
      <p:sp>
        <p:nvSpPr>
          <p:cNvPr id="3" name="Content Placeholder 2"/>
          <p:cNvSpPr>
            <a:spLocks noGrp="1"/>
          </p:cNvSpPr>
          <p:nvPr>
            <p:ph idx="1"/>
          </p:nvPr>
        </p:nvSpPr>
        <p:spPr>
          <a:xfrm>
            <a:off x="490539" y="2393950"/>
            <a:ext cx="7311862" cy="3716704"/>
          </a:xfrm>
        </p:spPr>
        <p:txBody>
          <a:bodyPr/>
          <a:lstStyle/>
          <a:p>
            <a:r>
              <a:rPr lang="fr-CH" dirty="0" smtClean="0"/>
              <a:t>Social dialogue to </a:t>
            </a:r>
            <a:r>
              <a:rPr lang="fr-CH" dirty="0" err="1" smtClean="0"/>
              <a:t>reinforce</a:t>
            </a:r>
            <a:r>
              <a:rPr lang="fr-CH" dirty="0" smtClean="0"/>
              <a:t> national </a:t>
            </a:r>
            <a:r>
              <a:rPr lang="fr-CH" dirty="0" err="1" smtClean="0"/>
              <a:t>governance</a:t>
            </a:r>
            <a:r>
              <a:rPr lang="fr-CH" dirty="0" smtClean="0"/>
              <a:t> in global </a:t>
            </a:r>
            <a:r>
              <a:rPr lang="fr-CH" dirty="0" err="1" smtClean="0"/>
              <a:t>supply</a:t>
            </a:r>
            <a:r>
              <a:rPr lang="fr-CH" dirty="0" smtClean="0"/>
              <a:t> </a:t>
            </a:r>
            <a:r>
              <a:rPr lang="fr-CH" dirty="0" err="1" smtClean="0"/>
              <a:t>chains</a:t>
            </a:r>
            <a:endParaRPr lang="en-GB" dirty="0" smtClean="0"/>
          </a:p>
          <a:p>
            <a:pPr lvl="1"/>
            <a:endParaRPr lang="en-GB" dirty="0"/>
          </a:p>
          <a:p>
            <a:pPr lvl="2"/>
            <a:r>
              <a:rPr lang="fr-CH" dirty="0" smtClean="0"/>
              <a:t>Consultation and </a:t>
            </a:r>
            <a:r>
              <a:rPr lang="fr-CH" dirty="0" err="1" smtClean="0"/>
              <a:t>cooperation</a:t>
            </a:r>
            <a:r>
              <a:rPr lang="fr-CH" dirty="0" smtClean="0"/>
              <a:t> at the </a:t>
            </a:r>
            <a:r>
              <a:rPr lang="fr-CH" dirty="0" err="1" smtClean="0"/>
              <a:t>workplace</a:t>
            </a:r>
            <a:r>
              <a:rPr lang="fr-CH" dirty="0"/>
              <a:t> </a:t>
            </a:r>
            <a:r>
              <a:rPr lang="fr-CH" dirty="0" smtClean="0"/>
              <a:t>to </a:t>
            </a:r>
            <a:r>
              <a:rPr lang="fr-CH" b="1" dirty="0" err="1" smtClean="0"/>
              <a:t>ensure</a:t>
            </a:r>
            <a:r>
              <a:rPr lang="fr-CH" b="1" dirty="0" smtClean="0"/>
              <a:t> OSH and </a:t>
            </a:r>
            <a:r>
              <a:rPr lang="fr-CH" b="1" dirty="0" err="1" smtClean="0"/>
              <a:t>improve</a:t>
            </a:r>
            <a:r>
              <a:rPr lang="fr-CH" b="1" dirty="0" smtClean="0"/>
              <a:t> </a:t>
            </a:r>
            <a:r>
              <a:rPr lang="fr-CH" b="1" dirty="0" err="1" smtClean="0"/>
              <a:t>productivity</a:t>
            </a:r>
            <a:endParaRPr lang="fr-CH" b="1" dirty="0" smtClean="0"/>
          </a:p>
          <a:p>
            <a:pPr lvl="2"/>
            <a:endParaRPr lang="fr-CH" dirty="0" smtClean="0"/>
          </a:p>
          <a:p>
            <a:pPr lvl="2"/>
            <a:r>
              <a:rPr lang="fr-CH" dirty="0" smtClean="0"/>
              <a:t>Social dialogue to </a:t>
            </a:r>
            <a:r>
              <a:rPr lang="fr-CH" b="1" dirty="0" err="1" smtClean="0"/>
              <a:t>enhance</a:t>
            </a:r>
            <a:r>
              <a:rPr lang="fr-CH" b="1" dirty="0" smtClean="0"/>
              <a:t> compliance and </a:t>
            </a:r>
            <a:r>
              <a:rPr lang="fr-CH" b="1" dirty="0" err="1" smtClean="0"/>
              <a:t>improve</a:t>
            </a:r>
            <a:r>
              <a:rPr lang="fr-CH" b="1" dirty="0" smtClean="0"/>
              <a:t> </a:t>
            </a:r>
            <a:r>
              <a:rPr lang="fr-CH" b="1" dirty="0" err="1"/>
              <a:t>wages</a:t>
            </a:r>
            <a:r>
              <a:rPr lang="fr-CH" b="1" dirty="0"/>
              <a:t>, </a:t>
            </a:r>
            <a:r>
              <a:rPr lang="fr-CH" b="1" dirty="0" err="1"/>
              <a:t>working</a:t>
            </a:r>
            <a:r>
              <a:rPr lang="fr-CH" b="1" dirty="0"/>
              <a:t> conditions and social protection</a:t>
            </a:r>
            <a:endParaRPr lang="en-GB" b="1" dirty="0"/>
          </a:p>
          <a:p>
            <a:pPr marL="0" lvl="2" indent="0">
              <a:buNone/>
            </a:pPr>
            <a:endParaRPr lang="en-GB" b="1" dirty="0"/>
          </a:p>
          <a:p>
            <a:pPr lvl="2"/>
            <a:r>
              <a:rPr lang="fr-CH" dirty="0" err="1" smtClean="0"/>
              <a:t>Frameworks</a:t>
            </a:r>
            <a:r>
              <a:rPr lang="fr-CH" dirty="0" smtClean="0"/>
              <a:t> for social dialogue </a:t>
            </a:r>
            <a:r>
              <a:rPr lang="fr-CH" dirty="0" err="1" smtClean="0"/>
              <a:t>between</a:t>
            </a:r>
            <a:r>
              <a:rPr lang="fr-CH" dirty="0" smtClean="0"/>
              <a:t> </a:t>
            </a:r>
            <a:r>
              <a:rPr lang="fr-CH" dirty="0" err="1" smtClean="0"/>
              <a:t>MNEs</a:t>
            </a:r>
            <a:r>
              <a:rPr lang="fr-CH" dirty="0" smtClean="0"/>
              <a:t> and </a:t>
            </a:r>
            <a:r>
              <a:rPr lang="fr-CH" dirty="0" err="1" smtClean="0"/>
              <a:t>GUFs</a:t>
            </a:r>
            <a:r>
              <a:rPr lang="fr-CH" dirty="0" smtClean="0"/>
              <a:t> to </a:t>
            </a:r>
            <a:r>
              <a:rPr lang="fr-CH" dirty="0" err="1" smtClean="0"/>
              <a:t>promote</a:t>
            </a:r>
            <a:r>
              <a:rPr lang="fr-CH" dirty="0" smtClean="0"/>
              <a:t> </a:t>
            </a:r>
            <a:r>
              <a:rPr lang="fr-CH" b="1" dirty="0" smtClean="0"/>
              <a:t>respect for </a:t>
            </a:r>
            <a:r>
              <a:rPr lang="fr-CH" b="1" dirty="0" err="1" smtClean="0"/>
              <a:t>freedom</a:t>
            </a:r>
            <a:r>
              <a:rPr lang="fr-CH" b="1" dirty="0" smtClean="0"/>
              <a:t> of association </a:t>
            </a:r>
            <a:r>
              <a:rPr lang="fr-CH" dirty="0" smtClean="0"/>
              <a:t>at all </a:t>
            </a:r>
            <a:r>
              <a:rPr lang="fr-CH" dirty="0" err="1" smtClean="0"/>
              <a:t>levels</a:t>
            </a:r>
            <a:endParaRPr lang="en-GB" dirty="0"/>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5</a:t>
            </a:fld>
            <a:endParaRPr lang="en-GB"/>
          </a:p>
        </p:txBody>
      </p:sp>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8294023" y="2621973"/>
            <a:ext cx="3893081" cy="259512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146869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Shaping</a:t>
            </a:r>
            <a:r>
              <a:rPr lang="fr-CH" dirty="0" smtClean="0"/>
              <a:t> the future of </a:t>
            </a:r>
            <a:r>
              <a:rPr lang="fr-CH" dirty="0" err="1" smtClean="0"/>
              <a:t>work</a:t>
            </a:r>
            <a:endParaRPr lang="en-GB" dirty="0"/>
          </a:p>
        </p:txBody>
      </p:sp>
      <p:sp>
        <p:nvSpPr>
          <p:cNvPr id="3" name="Content Placeholder 2"/>
          <p:cNvSpPr>
            <a:spLocks noGrp="1"/>
          </p:cNvSpPr>
          <p:nvPr>
            <p:ph idx="1"/>
          </p:nvPr>
        </p:nvSpPr>
        <p:spPr/>
        <p:txBody>
          <a:bodyPr/>
          <a:lstStyle/>
          <a:p>
            <a:r>
              <a:rPr lang="fr-CH" dirty="0" smtClean="0"/>
              <a:t>Social dialogue for a </a:t>
            </a:r>
            <a:r>
              <a:rPr lang="fr-CH" dirty="0" err="1" smtClean="0"/>
              <a:t>just</a:t>
            </a:r>
            <a:r>
              <a:rPr lang="fr-CH" dirty="0" smtClean="0"/>
              <a:t> transition</a:t>
            </a:r>
            <a:endParaRPr lang="en-GB" dirty="0" smtClean="0"/>
          </a:p>
          <a:p>
            <a:pPr lvl="1"/>
            <a:endParaRPr lang="en-GB" dirty="0" smtClean="0"/>
          </a:p>
          <a:p>
            <a:pPr lvl="2"/>
            <a:r>
              <a:rPr lang="en-GB" dirty="0" smtClean="0"/>
              <a:t>Tripartite social dialogue and consultation for a </a:t>
            </a:r>
            <a:r>
              <a:rPr lang="en-GB" b="1" dirty="0" smtClean="0"/>
              <a:t>just transition</a:t>
            </a:r>
          </a:p>
          <a:p>
            <a:pPr marL="0" lvl="2" indent="0">
              <a:buNone/>
            </a:pPr>
            <a:endParaRPr lang="en-GB" dirty="0" smtClean="0"/>
          </a:p>
          <a:p>
            <a:pPr lvl="2"/>
            <a:r>
              <a:rPr lang="en-GB" dirty="0" smtClean="0"/>
              <a:t>Social dialogue to </a:t>
            </a:r>
            <a:r>
              <a:rPr lang="en-GB" b="1" dirty="0" smtClean="0"/>
              <a:t>mitigate the effects of environmental degradation</a:t>
            </a:r>
            <a:endParaRPr lang="en-GB" b="1" dirty="0"/>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6</a:t>
            </a:fld>
            <a:endParaRPr lang="en-GB"/>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92948" y="2621973"/>
            <a:ext cx="3895231" cy="259512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353872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Shaping</a:t>
            </a:r>
            <a:r>
              <a:rPr lang="fr-CH" dirty="0" smtClean="0"/>
              <a:t> the future of </a:t>
            </a:r>
            <a:r>
              <a:rPr lang="fr-CH" dirty="0" err="1" smtClean="0"/>
              <a:t>work</a:t>
            </a:r>
            <a:endParaRPr lang="en-GB" dirty="0"/>
          </a:p>
        </p:txBody>
      </p:sp>
      <p:sp>
        <p:nvSpPr>
          <p:cNvPr id="3" name="Content Placeholder 2"/>
          <p:cNvSpPr>
            <a:spLocks noGrp="1"/>
          </p:cNvSpPr>
          <p:nvPr>
            <p:ph idx="1"/>
          </p:nvPr>
        </p:nvSpPr>
        <p:spPr/>
        <p:txBody>
          <a:bodyPr/>
          <a:lstStyle/>
          <a:p>
            <a:r>
              <a:rPr lang="fr-CH" dirty="0" smtClean="0"/>
              <a:t>Social dialogue and </a:t>
            </a:r>
            <a:r>
              <a:rPr lang="fr-CH" dirty="0" err="1" smtClean="0"/>
              <a:t>demographic</a:t>
            </a:r>
            <a:r>
              <a:rPr lang="fr-CH" dirty="0" smtClean="0"/>
              <a:t> change</a:t>
            </a:r>
            <a:endParaRPr lang="en-GB" dirty="0" smtClean="0"/>
          </a:p>
          <a:p>
            <a:pPr marL="0" lvl="2" indent="0">
              <a:buNone/>
            </a:pPr>
            <a:endParaRPr lang="fr-CH" dirty="0"/>
          </a:p>
          <a:p>
            <a:pPr lvl="2"/>
            <a:r>
              <a:rPr lang="fr-CH" dirty="0" smtClean="0"/>
              <a:t>Social dialogue on </a:t>
            </a:r>
            <a:r>
              <a:rPr lang="fr-CH" b="1" dirty="0" smtClean="0"/>
              <a:t>active </a:t>
            </a:r>
            <a:r>
              <a:rPr lang="fr-CH" b="1" dirty="0" err="1" smtClean="0"/>
              <a:t>ageing</a:t>
            </a:r>
            <a:endParaRPr lang="fr-CH" b="1" dirty="0" smtClean="0"/>
          </a:p>
          <a:p>
            <a:pPr marL="0" lvl="2" indent="0">
              <a:buNone/>
            </a:pPr>
            <a:endParaRPr lang="fr-CH" dirty="0" smtClean="0"/>
          </a:p>
          <a:p>
            <a:pPr lvl="2"/>
            <a:r>
              <a:rPr lang="fr-CH" dirty="0"/>
              <a:t>Social dialogue on </a:t>
            </a:r>
            <a:r>
              <a:rPr lang="fr-CH" dirty="0" err="1"/>
              <a:t>youth</a:t>
            </a:r>
            <a:r>
              <a:rPr lang="fr-CH" dirty="0"/>
              <a:t> </a:t>
            </a:r>
            <a:r>
              <a:rPr lang="fr-CH" dirty="0" err="1"/>
              <a:t>unemployment</a:t>
            </a:r>
            <a:r>
              <a:rPr lang="fr-CH" dirty="0"/>
              <a:t> and </a:t>
            </a:r>
            <a:r>
              <a:rPr lang="fr-CH" b="1" dirty="0" err="1"/>
              <a:t>apprenticeship</a:t>
            </a:r>
            <a:r>
              <a:rPr lang="fr-CH" b="1" dirty="0"/>
              <a:t> </a:t>
            </a:r>
            <a:r>
              <a:rPr lang="fr-CH" b="1" dirty="0" err="1" smtClean="0"/>
              <a:t>systems</a:t>
            </a:r>
            <a:endParaRPr lang="fr-CH" b="1" dirty="0"/>
          </a:p>
          <a:p>
            <a:pPr marL="0" lvl="2" indent="0">
              <a:buNone/>
            </a:pPr>
            <a:endParaRPr lang="fr-CH" dirty="0" smtClean="0"/>
          </a:p>
          <a:p>
            <a:pPr lvl="2"/>
            <a:r>
              <a:rPr lang="fr-CH" dirty="0" smtClean="0"/>
              <a:t>Social dialogue and </a:t>
            </a:r>
            <a:r>
              <a:rPr lang="fr-CH" b="1" dirty="0" smtClean="0"/>
              <a:t>care </a:t>
            </a:r>
            <a:r>
              <a:rPr lang="fr-CH" b="1" dirty="0" err="1" smtClean="0"/>
              <a:t>workers</a:t>
            </a:r>
            <a:endParaRPr lang="en-GB" b="1" dirty="0"/>
          </a:p>
        </p:txBody>
      </p:sp>
      <p:sp>
        <p:nvSpPr>
          <p:cNvPr id="4" name="Date Placeholder 3"/>
          <p:cNvSpPr>
            <a:spLocks noGrp="1"/>
          </p:cNvSpPr>
          <p:nvPr>
            <p:ph type="dt" sz="half" idx="10"/>
          </p:nvPr>
        </p:nvSpPr>
        <p:spPr/>
        <p:txBody>
          <a:bodyPr/>
          <a:lstStyle/>
          <a:p>
            <a:r>
              <a:rPr lang="en-GB" smtClean="0"/>
              <a:t>Date: Monday / 01 / October / 2019</a:t>
            </a:r>
            <a:endParaRPr lang="en-GB"/>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7</a:t>
            </a:fld>
            <a:endParaRPr lang="en-GB"/>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92948" y="2813688"/>
            <a:ext cx="3895231" cy="221169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063" y="6367463"/>
            <a:ext cx="644399" cy="172266"/>
          </a:xfrm>
          <a:prstGeom prst="rect">
            <a:avLst/>
          </a:prstGeom>
        </p:spPr>
      </p:pic>
    </p:spTree>
    <p:extLst>
      <p:ext uri="{BB962C8B-B14F-4D97-AF65-F5344CB8AC3E}">
        <p14:creationId xmlns:p14="http://schemas.microsoft.com/office/powerpoint/2010/main" val="109288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H" sz="3600" dirty="0"/>
              <a:t>ILO </a:t>
            </a:r>
            <a:r>
              <a:rPr lang="fr-CH" sz="3600" dirty="0" err="1"/>
              <a:t>Centenary</a:t>
            </a:r>
            <a:r>
              <a:rPr lang="fr-CH" sz="3600" dirty="0"/>
              <a:t> </a:t>
            </a:r>
            <a:r>
              <a:rPr lang="fr-CH" sz="3600" dirty="0" err="1"/>
              <a:t>Declaration</a:t>
            </a:r>
            <a:r>
              <a:rPr lang="fr-CH" sz="3600" dirty="0"/>
              <a:t> for a Future of </a:t>
            </a:r>
            <a:r>
              <a:rPr lang="fr-CH" sz="3600" dirty="0" err="1"/>
              <a:t>work</a:t>
            </a:r>
            <a:endParaRPr lang="en-GB" sz="3600" dirty="0"/>
          </a:p>
        </p:txBody>
      </p:sp>
      <p:sp>
        <p:nvSpPr>
          <p:cNvPr id="3" name="Subtitle 2"/>
          <p:cNvSpPr>
            <a:spLocks noGrp="1"/>
          </p:cNvSpPr>
          <p:nvPr>
            <p:ph type="subTitle" idx="1"/>
          </p:nvPr>
        </p:nvSpPr>
        <p:spPr>
          <a:xfrm>
            <a:off x="369199" y="4218915"/>
            <a:ext cx="8992083" cy="2639085"/>
          </a:xfrm>
        </p:spPr>
        <p:txBody>
          <a:bodyPr/>
          <a:lstStyle/>
          <a:p>
            <a:pPr marL="571500" indent="-571500">
              <a:spcBef>
                <a:spcPts val="1200"/>
              </a:spcBef>
              <a:buFont typeface="Wingdings" panose="05000000000000000000" pitchFamily="2" charset="2"/>
              <a:buChar char="Ø"/>
            </a:pPr>
            <a:r>
              <a:rPr lang="en-US" sz="2000" dirty="0" smtClean="0"/>
              <a:t>Strengthening the capacities of all people to benefit from the opportunities of a changing world of work</a:t>
            </a:r>
          </a:p>
          <a:p>
            <a:pPr marL="571500" indent="-571500">
              <a:spcBef>
                <a:spcPts val="1200"/>
              </a:spcBef>
              <a:buFont typeface="Wingdings" panose="05000000000000000000" pitchFamily="2" charset="2"/>
              <a:buChar char="Ø"/>
            </a:pPr>
            <a:r>
              <a:rPr lang="en-US" sz="2000" dirty="0" smtClean="0"/>
              <a:t>Strengthening </a:t>
            </a:r>
            <a:r>
              <a:rPr lang="en-US" sz="2000" dirty="0"/>
              <a:t>the institutions of work to ensure adequate protection of all </a:t>
            </a:r>
            <a:r>
              <a:rPr lang="en-US" sz="2000" dirty="0" smtClean="0"/>
              <a:t>workers</a:t>
            </a:r>
          </a:p>
          <a:p>
            <a:pPr marL="571500" indent="-571500">
              <a:spcBef>
                <a:spcPts val="1200"/>
              </a:spcBef>
              <a:buFont typeface="Wingdings" panose="05000000000000000000" pitchFamily="2" charset="2"/>
              <a:buChar char="Ø"/>
            </a:pPr>
            <a:r>
              <a:rPr lang="en-US" sz="2000" dirty="0" smtClean="0"/>
              <a:t>Promoting </a:t>
            </a:r>
            <a:r>
              <a:rPr lang="en-US" sz="2000" dirty="0"/>
              <a:t>sustained, inclusive and sustainable economic growth, full and productive employment and decent work for </a:t>
            </a:r>
            <a:r>
              <a:rPr lang="en-US" sz="2000" dirty="0" smtClean="0"/>
              <a:t>all</a:t>
            </a:r>
            <a:endParaRPr lang="fr-CH" sz="2000" dirty="0"/>
          </a:p>
          <a:p>
            <a:endParaRPr lang="en-GB" dirty="0" smtClean="0"/>
          </a:p>
        </p:txBody>
      </p:sp>
      <p:sp>
        <p:nvSpPr>
          <p:cNvPr id="5" name="Footer Placeholder 4"/>
          <p:cNvSpPr>
            <a:spLocks noGrp="1"/>
          </p:cNvSpPr>
          <p:nvPr>
            <p:ph type="ftr" sz="quarter" idx="11"/>
          </p:nvPr>
        </p:nvSpPr>
        <p:spPr/>
        <p:txBody>
          <a:bodyPr/>
          <a:lstStyle/>
          <a:p>
            <a:r>
              <a:rPr lang="en-GB" smtClean="0"/>
              <a:t>Advancing social justice, promoting decent work</a:t>
            </a:r>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pPr/>
              <a:t>8</a:t>
            </a:fld>
            <a:endParaRPr lang="en-GB"/>
          </a:p>
        </p:txBody>
      </p:sp>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234" t="12107" r="18927" b="19025"/>
          <a:stretch/>
        </p:blipFill>
        <p:spPr/>
      </p:pic>
    </p:spTree>
    <p:extLst>
      <p:ext uri="{BB962C8B-B14F-4D97-AF65-F5344CB8AC3E}">
        <p14:creationId xmlns:p14="http://schemas.microsoft.com/office/powerpoint/2010/main" val="376146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dirty="0" err="1" smtClean="0"/>
              <a:t>Thank</a:t>
            </a:r>
            <a:r>
              <a:rPr lang="fr-CH" dirty="0" smtClean="0"/>
              <a:t> </a:t>
            </a:r>
            <a:r>
              <a:rPr lang="fr-CH" dirty="0" err="1" smtClean="0"/>
              <a:t>you</a:t>
            </a:r>
            <a:r>
              <a:rPr lang="fr-CH" dirty="0" smtClean="0"/>
              <a:t>!</a:t>
            </a:r>
            <a:endParaRPr lang="en-GB" dirty="0"/>
          </a:p>
        </p:txBody>
      </p:sp>
      <p:sp>
        <p:nvSpPr>
          <p:cNvPr id="5" name="Content Placeholder 4"/>
          <p:cNvSpPr>
            <a:spLocks noGrp="1"/>
          </p:cNvSpPr>
          <p:nvPr>
            <p:ph idx="1"/>
          </p:nvPr>
        </p:nvSpPr>
        <p:spPr/>
        <p:txBody>
          <a:bodyPr/>
          <a:lstStyle/>
          <a:p>
            <a:r>
              <a:rPr lang="en-GB" dirty="0">
                <a:hlinkClick r:id="rId3"/>
              </a:rPr>
              <a:t>https://www.theglobaldeal.com/resources</a:t>
            </a:r>
            <a:r>
              <a:rPr lang="en-GB" dirty="0" smtClean="0">
                <a:hlinkClick r:id="rId3"/>
              </a:rPr>
              <a:t>/</a:t>
            </a:r>
            <a:endParaRPr lang="en-GB" dirty="0" smtClean="0"/>
          </a:p>
        </p:txBody>
      </p:sp>
      <p:sp>
        <p:nvSpPr>
          <p:cNvPr id="10" name="Date Placeholder 9"/>
          <p:cNvSpPr>
            <a:spLocks noGrp="1"/>
          </p:cNvSpPr>
          <p:nvPr>
            <p:ph type="dt" sz="half" idx="10"/>
          </p:nvPr>
        </p:nvSpPr>
        <p:spPr/>
        <p:txBody>
          <a:bodyPr/>
          <a:lstStyle/>
          <a:p>
            <a:r>
              <a:rPr lang="en-GB" smtClean="0"/>
              <a:t>Date: Monday / 01 / October / 2019</a:t>
            </a:r>
            <a:endParaRPr lang="en-GB"/>
          </a:p>
        </p:txBody>
      </p:sp>
      <p:sp>
        <p:nvSpPr>
          <p:cNvPr id="11" name="Footer Placeholder 10"/>
          <p:cNvSpPr>
            <a:spLocks noGrp="1"/>
          </p:cNvSpPr>
          <p:nvPr>
            <p:ph type="ftr" sz="quarter" idx="11"/>
          </p:nvPr>
        </p:nvSpPr>
        <p:spPr/>
        <p:txBody>
          <a:bodyPr/>
          <a:lstStyle/>
          <a:p>
            <a:r>
              <a:rPr lang="en-GB" smtClean="0"/>
              <a:t>Advancing social justice, promoting decent work</a:t>
            </a:r>
            <a:endParaRPr lang="en-GB"/>
          </a:p>
        </p:txBody>
      </p:sp>
      <p:sp>
        <p:nvSpPr>
          <p:cNvPr id="28" name="Slide Number Placeholder 27"/>
          <p:cNvSpPr>
            <a:spLocks noGrp="1"/>
          </p:cNvSpPr>
          <p:nvPr>
            <p:ph type="sldNum" sz="quarter" idx="12"/>
          </p:nvPr>
        </p:nvSpPr>
        <p:spPr/>
        <p:txBody>
          <a:bodyPr/>
          <a:lstStyle/>
          <a:p>
            <a:fld id="{856227C0-AD57-4F9B-BAE3-EEFB0D0EE427}" type="slidenum">
              <a:rPr lang="en-GB" smtClean="0"/>
              <a:t>9</a:t>
            </a:fld>
            <a:endParaRPr lang="en-GB"/>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642" y="126135"/>
            <a:ext cx="4363059" cy="6211167"/>
          </a:xfrm>
          <a:prstGeom prst="rect">
            <a:avLst/>
          </a:prstGeom>
        </p:spPr>
      </p:pic>
    </p:spTree>
    <p:extLst>
      <p:ext uri="{BB962C8B-B14F-4D97-AF65-F5344CB8AC3E}">
        <p14:creationId xmlns:p14="http://schemas.microsoft.com/office/powerpoint/2010/main" val="2437050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English+PowerPoint+Presentation</Template>
  <TotalTime>4168</TotalTime>
  <Words>473</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Wingdings</vt:lpstr>
      <vt:lpstr>Wingdings 3</vt:lpstr>
      <vt:lpstr>ILO 2020</vt:lpstr>
      <vt:lpstr>Shaping the future of work through social dialogue </vt:lpstr>
      <vt:lpstr>Introduction</vt:lpstr>
      <vt:lpstr>Facing the future of work</vt:lpstr>
      <vt:lpstr>Shaping the future of work</vt:lpstr>
      <vt:lpstr>Shaping the future of work</vt:lpstr>
      <vt:lpstr>Shaping the future of work</vt:lpstr>
      <vt:lpstr>Shaping the future of work</vt:lpstr>
      <vt:lpstr>ILO Centenary Declaration for a Future of work</vt:lpstr>
      <vt:lpstr>Thank you!</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Hayter, Susan</dc:creator>
  <cp:lastModifiedBy>MARDAHL Sophie, ELS/GDU</cp:lastModifiedBy>
  <cp:revision>35</cp:revision>
  <dcterms:created xsi:type="dcterms:W3CDTF">2020-06-24T15:02:47Z</dcterms:created>
  <dcterms:modified xsi:type="dcterms:W3CDTF">2020-08-07T12:06:21Z</dcterms:modified>
</cp:coreProperties>
</file>